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20"/>
  </p:notesMasterIdLst>
  <p:handoutMasterIdLst>
    <p:handoutMasterId r:id="rId21"/>
  </p:handoutMasterIdLst>
  <p:sldIdLst>
    <p:sldId id="560" r:id="rId3"/>
    <p:sldId id="625" r:id="rId4"/>
    <p:sldId id="599" r:id="rId5"/>
    <p:sldId id="622" r:id="rId6"/>
    <p:sldId id="623" r:id="rId7"/>
    <p:sldId id="624" r:id="rId8"/>
    <p:sldId id="627" r:id="rId9"/>
    <p:sldId id="591" r:id="rId10"/>
    <p:sldId id="529" r:id="rId11"/>
    <p:sldId id="605" r:id="rId12"/>
    <p:sldId id="626" r:id="rId13"/>
    <p:sldId id="617" r:id="rId14"/>
    <p:sldId id="631" r:id="rId15"/>
    <p:sldId id="628" r:id="rId16"/>
    <p:sldId id="632" r:id="rId17"/>
    <p:sldId id="629" r:id="rId18"/>
    <p:sldId id="630" r:id="rId19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-11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49" autoAdjust="0"/>
  </p:normalViewPr>
  <p:slideViewPr>
    <p:cSldViewPr>
      <p:cViewPr>
        <p:scale>
          <a:sx n="90" d="100"/>
          <a:sy n="90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54" y="-96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DA058D9-B0FB-44BD-812E-70B664C07AFC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5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B55CD9F-76CA-4EA8-A913-217BF4D94F5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31765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EDA492-0D57-4AC4-B649-35FFC4C99B96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CA9722-4183-4253-A7B5-3B375BD40A8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92026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4F692-D910-4354-88DB-E0B11FA1D445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45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55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58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073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82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075D-1A00-46D3-9B20-C92F2FBE0697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C0AD-7C69-433E-9822-68A903EA43B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959731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621056"/>
            <a:ext cx="70202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873A-A514-4524-BD36-D0DF2E46C5AF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60316-2D6E-4781-908F-AD7DF3B51F4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6378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78335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03D6-25D2-4107-8603-B5983342090C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A722-ED32-4EED-A3EA-DF6D26A4755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288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CCA15-7EF9-44EB-BB48-3E24348F0616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4B5E-DCAB-474D-A0B8-BF0F9953097B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40401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3193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9791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9E91-CD8B-462B-9706-85AF5A10FB2E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2FDB-1283-4720-8A67-6A08793C04C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28906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781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9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0F11-CE92-445F-8A02-D45FC022D89E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32B0-283D-4716-9884-9EB720F8504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6463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E6D5-2FD1-4DFB-999E-26BF1EDC4348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B6A2-8DAE-4E36-B3C6-1D36CE4EB03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91867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C9895-2A1B-489D-AC0B-02FB61E1E6B2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C6BE-CB7C-4E5F-B2A9-1019F779A8F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4966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1B476-30C9-413B-B534-BFCD54E6B3E6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EC129-6275-43DF-ABD9-5FF98CC8415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24997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17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26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00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10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71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B6A0-8E12-48DD-B85B-445200383422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4-6-2018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862D-3F16-44D0-AD1B-DE9071F74A31}" type="slidenum">
              <a:rPr lang="nl-NL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8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5EAB6A0-8E12-48DD-B85B-445200383422}" type="datetimeFigureOut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4-6-2018</a:t>
            </a:fld>
            <a:endParaRPr lang="nl-NL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E3862D-3F16-44D0-AD1B-DE9071F74A31}" type="slidenum"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1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312188-06FA-436D-9019-F15395C2DE84}" type="datetime1">
              <a:rPr lang="nl-NL"/>
              <a:pPr>
                <a:defRPr/>
              </a:pPr>
              <a:t>4-6-2018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0792AD-5701-4223-A0AF-92CEA193529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5619384"/>
            <a:ext cx="70202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34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dc01\Users$\KrameJ\Desktop\2018%20Beoordelingsformulier%20CAO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hyperlink" Target="https://www.google.nl/url?sa=i&amp;source=images&amp;cd=&amp;cad=rja&amp;uact=8&amp;ved=2ahUKEwidxZ6oy5vbAhUGL1AKHTmKBxYQjRx6BAgBEAU&amp;url=https://www.pthgroep.nl/friesland-foods-presenteert-professioneel-met-av-systemen-pth-groep&amp;psig=AOvVaw1PqK8xUIKChIByCkrEUAfh&amp;ust=152715646588994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hyperlink" Target="file:///\\dc01\Users$\KrameJ\Desktop\WIJ%20van.mp4" TargetMode="Externa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ochoh\AppData\Local\Microsoft\Windows\Temporary Internet Files\Content.IE5\BTFEV0RO\20140623-143940-29253982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84"/>
          <a:stretch/>
        </p:blipFill>
        <p:spPr bwMode="auto">
          <a:xfrm>
            <a:off x="-324544" y="-63251"/>
            <a:ext cx="9656740" cy="70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-543534" y="2060848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sz="7200" dirty="0" smtClean="0">
                <a:solidFill>
                  <a:schemeClr val="bg1"/>
                </a:solidFill>
                <a:latin typeface="BankGothic Md BT" panose="020B0807020203060204" pitchFamily="34" charset="0"/>
              </a:rPr>
              <a:t>Welkom…..</a:t>
            </a:r>
            <a:endParaRPr lang="nl-NL" sz="7200" dirty="0">
              <a:solidFill>
                <a:schemeClr val="bg1"/>
              </a:solidFill>
              <a:latin typeface="BankGothic Md BT" panose="020B080702020306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3672" y="5157192"/>
            <a:ext cx="8630328" cy="1512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BankGothic Lt BT" pitchFamily="34" charset="0"/>
              </a:rPr>
              <a:t>People </a:t>
            </a:r>
            <a:r>
              <a:rPr lang="en-US" sz="4800" b="1" dirty="0" err="1" smtClean="0">
                <a:solidFill>
                  <a:schemeClr val="bg1"/>
                </a:solidFill>
                <a:latin typeface="BankGothic Lt BT" pitchFamily="34" charset="0"/>
              </a:rPr>
              <a:t>Convenant</a:t>
            </a:r>
            <a:r>
              <a:rPr lang="en-US" sz="4800" b="1" dirty="0" smtClean="0">
                <a:solidFill>
                  <a:schemeClr val="bg1"/>
                </a:solidFill>
                <a:latin typeface="BankGothic Lt BT" pitchFamily="34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chemeClr val="bg1"/>
                </a:solidFill>
                <a:latin typeface="BankGothic Lt BT" pitchFamily="34" charset="0"/>
              </a:rPr>
              <a:t>24 mei 2018</a:t>
            </a:r>
            <a:endParaRPr lang="nl-NL" sz="4800" b="1" dirty="0" smtClean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3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5619756"/>
            <a:ext cx="9266567" cy="1454242"/>
          </a:xfrm>
          <a:prstGeom prst="rect">
            <a:avLst/>
          </a:prstGeom>
          <a:solidFill>
            <a:schemeClr val="bg1"/>
          </a:solidFill>
        </p:spPr>
        <p:txBody>
          <a:bodyPr wrap="square" lIns="68573" tIns="34289" rIns="68573" bIns="3428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 smtClean="0">
              <a:solidFill>
                <a:prstClr val="black"/>
              </a:solidFill>
              <a:latin typeface="Swis721 Ex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black"/>
              </a:solidFill>
              <a:latin typeface="Swis721 Ex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 smtClean="0">
              <a:solidFill>
                <a:prstClr val="black"/>
              </a:solidFill>
              <a:latin typeface="Swis721 Ex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black"/>
              </a:solidFill>
              <a:latin typeface="Swis721 Ex B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black"/>
              </a:solidFill>
              <a:latin typeface="Swis721 Ex BT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7" y="-5072"/>
            <a:ext cx="4729163" cy="5867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931" y="1143002"/>
            <a:ext cx="4743450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6735">
            <a:off x="6015651" y="2424562"/>
            <a:ext cx="3253114" cy="485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342" y="123826"/>
            <a:ext cx="4036219" cy="1265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018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Secretariaat\Beeldbank\000 Beeldbank - NW - mei 2015 - Koch\Kaas\Kaas- Wiel - Wanddecoraties 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70" r="1"/>
          <a:stretch/>
        </p:blipFill>
        <p:spPr bwMode="auto">
          <a:xfrm>
            <a:off x="4795284" y="0"/>
            <a:ext cx="4920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395536" y="548680"/>
            <a:ext cx="39699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solidFill>
                  <a:schemeClr val="tx2"/>
                </a:solidFill>
                <a:latin typeface="BankGothic Lt BT"/>
                <a:ea typeface="ＭＳ Ｐゴシック" pitchFamily="-111" charset="-128"/>
                <a:cs typeface="+mn-cs"/>
              </a:rPr>
              <a:t>Hoe?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10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Doen waar we goed in zijn</a:t>
            </a:r>
          </a:p>
          <a:p>
            <a:pPr marL="647700" lvl="1" indent="-285750">
              <a:buFont typeface="Calibri" panose="020F0502020204030204" pitchFamily="34" charset="0"/>
              <a:buChar char="‒"/>
            </a:pPr>
            <a:r>
              <a:rPr lang="nl-NL" sz="1600" dirty="0" smtClean="0">
                <a:solidFill>
                  <a:schemeClr val="tx2"/>
                </a:solidFill>
                <a:latin typeface="Calibri" pitchFamily="34" charset="0"/>
              </a:rPr>
              <a:t>World </a:t>
            </a:r>
            <a:r>
              <a:rPr lang="nl-NL" sz="1600" dirty="0" err="1">
                <a:solidFill>
                  <a:schemeClr val="tx2"/>
                </a:solidFill>
                <a:latin typeface="Calibri" pitchFamily="34" charset="0"/>
              </a:rPr>
              <a:t>Cheese</a:t>
            </a:r>
            <a:r>
              <a:rPr lang="nl-NL" sz="16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nl-NL" sz="1600" dirty="0" err="1">
                <a:solidFill>
                  <a:schemeClr val="tx2"/>
                </a:solidFill>
                <a:latin typeface="Calibri" pitchFamily="34" charset="0"/>
              </a:rPr>
              <a:t>Awards</a:t>
            </a:r>
            <a:r>
              <a:rPr lang="nl-NL" sz="1600" dirty="0">
                <a:solidFill>
                  <a:schemeClr val="tx2"/>
                </a:solidFill>
                <a:latin typeface="Calibri" pitchFamily="34" charset="0"/>
              </a:rPr>
              <a:t> (Londen) </a:t>
            </a:r>
            <a:endParaRPr lang="nl-NL" sz="16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47700" lvl="1" indent="-285750">
              <a:buFont typeface="Calibri" panose="020F0502020204030204" pitchFamily="34" charset="0"/>
              <a:buChar char="‒"/>
            </a:pPr>
            <a:r>
              <a:rPr lang="nl-NL" sz="1600" dirty="0" smtClean="0">
                <a:solidFill>
                  <a:schemeClr val="tx2"/>
                </a:solidFill>
                <a:latin typeface="Calibri" pitchFamily="34" charset="0"/>
              </a:rPr>
              <a:t>WCCC </a:t>
            </a:r>
            <a:r>
              <a:rPr lang="nl-NL" sz="1600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nl-NL" sz="1600" dirty="0" smtClean="0">
                <a:solidFill>
                  <a:schemeClr val="tx2"/>
                </a:solidFill>
                <a:latin typeface="Calibri" pitchFamily="34" charset="0"/>
              </a:rPr>
              <a:t>Wisconsin</a:t>
            </a:r>
          </a:p>
          <a:p>
            <a:pPr marL="647700" lvl="1" indent="-285750">
              <a:buFont typeface="Calibri" panose="020F0502020204030204" pitchFamily="34" charset="0"/>
              <a:buChar char="‒"/>
            </a:pPr>
            <a:endParaRPr lang="nl-NL" sz="16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61950" lvl="1"/>
            <a:endParaRPr lang="nl-NL" sz="16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Optimaliseren en borgen productie, kwaliteit &amp; processen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MVO met boeren verstand &amp; regionaal karakter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Verstevigen van de basis</a:t>
            </a:r>
          </a:p>
          <a:p>
            <a:pPr marL="542925" lvl="1" indent="-180975">
              <a:buFont typeface="Calibri" panose="020F0502020204030204" pitchFamily="34" charset="0"/>
              <a:buChar char="‒"/>
            </a:pPr>
            <a:r>
              <a:rPr lang="nl-NL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Duurzaam personeelsbeleid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2938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350450" y="4849288"/>
            <a:ext cx="2123890" cy="190842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68129"/>
            <a:ext cx="1000509" cy="66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RippeL\AppData\Local\Microsoft\Windows\Temporary Internet Files\Content.Outlook\UEG4UDSC\logo wccc 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14" r="25281" b="8409"/>
          <a:stretch/>
        </p:blipFill>
        <p:spPr bwMode="auto">
          <a:xfrm>
            <a:off x="2607327" y="2167375"/>
            <a:ext cx="76599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65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110" y="0"/>
            <a:ext cx="100212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78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499992" y="624688"/>
            <a:ext cx="42580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solidFill>
                  <a:schemeClr val="tx2"/>
                </a:solidFill>
                <a:latin typeface="BankGothic Lt BT"/>
                <a:ea typeface="ＭＳ Ｐゴシック" pitchFamily="-111" charset="-128"/>
                <a:cs typeface="+mn-cs"/>
              </a:rPr>
              <a:t>Duurzame Inzetbaarheid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10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Toekomst vraagt wendbaarheid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Strategisch personeelsbeleid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Gezamenlijke verantwoordelijkheid</a:t>
            </a:r>
          </a:p>
          <a:p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Vertaling binnen De Graafstroom:</a:t>
            </a:r>
            <a:endParaRPr lang="nl-NL" sz="20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Vlootschouw</a:t>
            </a:r>
            <a:endParaRPr lang="nl-NL" sz="20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Bedrijfsstrategie in lijn met personeelsbehoefte (korte </a:t>
            </a: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&amp; lange </a:t>
            </a: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termijn)</a:t>
            </a:r>
            <a:endParaRPr lang="nl-NL" sz="20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Nieuwe beoordelingssystematiek &amp; Competentiehandboek</a:t>
            </a:r>
          </a:p>
          <a:p>
            <a:pPr marL="457200" indent="-457200">
              <a:buFont typeface="+mj-lt"/>
              <a:buAutoNum type="arabicParenR"/>
            </a:pPr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4" name="Picture 2" descr="C:\Users\GaaleC\AppData\Local\Microsoft\Windows\Temporary Internet Files\Content.IE5\P15QG1L4\kaas-handen-car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90" r="17106"/>
          <a:stretch/>
        </p:blipFill>
        <p:spPr bwMode="auto">
          <a:xfrm>
            <a:off x="0" y="-16576"/>
            <a:ext cx="4368227" cy="68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3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323528" y="620688"/>
            <a:ext cx="42580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solidFill>
                  <a:schemeClr val="tx2"/>
                </a:solidFill>
                <a:latin typeface="BankGothic Lt BT"/>
                <a:ea typeface="ＭＳ Ｐゴシック" pitchFamily="-111" charset="-128"/>
                <a:cs typeface="+mn-cs"/>
              </a:rPr>
              <a:t>Nieuwe Systematiek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10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Beoogde doel: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Wendbaarheid vergroten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Koppeling bedrijfsstrategie &amp; individuele bijdrage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Medewerker aan het roer van eigen toekomst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Aandacht voor:</a:t>
            </a:r>
            <a:endParaRPr lang="nl-NL" sz="20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Wat ga je doen – doelstellingen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Hoe ga je het doen – welke competenties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nl-NL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DGS competenties</a:t>
            </a:r>
          </a:p>
          <a:p>
            <a:pPr marL="914400" lvl="1" indent="-457200">
              <a:buFont typeface="Calibri" panose="020F0502020204030204" pitchFamily="34" charset="0"/>
              <a:buChar char="‒"/>
            </a:pPr>
            <a:r>
              <a:rPr lang="nl-NL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Functie gerelateerde competenties</a:t>
            </a:r>
          </a:p>
        </p:txBody>
      </p:sp>
      <p:pic>
        <p:nvPicPr>
          <p:cNvPr id="6146" name="Picture 2" descr="CONCEPT - afbeelding prestatie management cycl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653" b="1735"/>
          <a:stretch>
            <a:fillRect/>
          </a:stretch>
        </p:blipFill>
        <p:spPr bwMode="auto">
          <a:xfrm>
            <a:off x="4383761" y="736217"/>
            <a:ext cx="4448175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53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499992" y="624688"/>
            <a:ext cx="425800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solidFill>
                  <a:schemeClr val="tx2"/>
                </a:solidFill>
                <a:latin typeface="BankGothic Lt BT"/>
                <a:ea typeface="ＭＳ Ｐゴシック" pitchFamily="-111" charset="-128"/>
                <a:cs typeface="+mn-cs"/>
              </a:rPr>
              <a:t>Nieuwe Systematiek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10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  <a:hlinkClick r:id="rId3" action="ppaction://hlinkfile"/>
              </a:rPr>
              <a:t>\\dc01\Users$\KrameJ\Desktop\2018 Beoordelingsformulier CAO.pdf</a:t>
            </a:r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4" name="Picture 2" descr="C:\Users\GaaleC\AppData\Local\Microsoft\Windows\Temporary Internet Files\Content.IE5\P15QG1L4\kaas-handen-cari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90" r="17106"/>
          <a:stretch/>
        </p:blipFill>
        <p:spPr bwMode="auto">
          <a:xfrm>
            <a:off x="0" y="-16576"/>
            <a:ext cx="4368227" cy="68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05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971600" y="54869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 smtClean="0">
                <a:solidFill>
                  <a:prstClr val="black"/>
                </a:solidFill>
              </a:rPr>
              <a:t>Budget 2018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571800" y="16288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BankGothic Lt BT"/>
                <a:ea typeface="ＭＳ Ｐゴシック" pitchFamily="-111" charset="-128"/>
                <a:cs typeface="+mn-cs"/>
              </a:rPr>
              <a:t>Bouwen aan een stevig fundament</a:t>
            </a:r>
            <a:endParaRPr lang="nl-NL" dirty="0">
              <a:solidFill>
                <a:prstClr val="black"/>
              </a:solidFill>
              <a:latin typeface="Swis721 Ex B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61" y="0"/>
            <a:ext cx="964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251520" y="4725144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4400" b="1" dirty="0" err="1" smtClean="0">
                <a:solidFill>
                  <a:prstClr val="white"/>
                </a:solidFill>
                <a:latin typeface="BankGothic Lt BT"/>
                <a:ea typeface="ＭＳ Ｐゴシック" pitchFamily="-111" charset="-128"/>
                <a:cs typeface="+mn-cs"/>
              </a:rPr>
              <a:t>Blauwzaam</a:t>
            </a:r>
            <a:r>
              <a:rPr lang="nl-NL" sz="4400" b="1" dirty="0" smtClean="0">
                <a:solidFill>
                  <a:prstClr val="white"/>
                </a:solidFill>
                <a:latin typeface="BankGothic Lt BT"/>
                <a:ea typeface="ＭＳ Ｐゴシック" pitchFamily="-111" charset="-128"/>
                <a:cs typeface="+mn-cs"/>
              </a:rPr>
              <a:t> 2.0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800" i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Rolia Wiggelinkhuijsen</a:t>
            </a:r>
            <a:endParaRPr lang="nl-NL" sz="2800" dirty="0">
              <a:solidFill>
                <a:schemeClr val="bg1"/>
              </a:solidFill>
              <a:latin typeface="Calibri" panose="020F0502020204030204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8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ochoh\AppData\Local\Microsoft\Windows\Temporary Internet Files\Content.IE5\BTFEV0RO\20140623-143940-29253982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97"/>
          <a:stretch/>
        </p:blipFill>
        <p:spPr bwMode="auto">
          <a:xfrm>
            <a:off x="-108520" y="-15512"/>
            <a:ext cx="9388142" cy="70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251520" y="1919804"/>
            <a:ext cx="7100964" cy="192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NL" sz="7200" dirty="0" smtClean="0">
                <a:solidFill>
                  <a:schemeClr val="bg1"/>
                </a:solidFill>
                <a:latin typeface="BankGothic Md BT" panose="020B0807020203060204" pitchFamily="34" charset="0"/>
              </a:rPr>
              <a:t>Afsluiting &amp;</a:t>
            </a:r>
          </a:p>
          <a:p>
            <a:pPr algn="l"/>
            <a:r>
              <a:rPr lang="nl-NL" sz="7200" dirty="0" smtClean="0">
                <a:solidFill>
                  <a:schemeClr val="bg1"/>
                </a:solidFill>
                <a:latin typeface="BankGothic Md BT" panose="020B0807020203060204" pitchFamily="34" charset="0"/>
              </a:rPr>
              <a:t>Borrel</a:t>
            </a:r>
            <a:endParaRPr lang="nl-NL" sz="7200" dirty="0">
              <a:solidFill>
                <a:schemeClr val="bg1"/>
              </a:solidFill>
              <a:latin typeface="BankGothic Md BT" panose="020B080702020306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3672" y="5301208"/>
            <a:ext cx="8630328" cy="13681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3600" b="1" dirty="0" smtClean="0">
                <a:solidFill>
                  <a:schemeClr val="bg1"/>
                </a:solidFill>
                <a:latin typeface="BankGothic Lt BT" pitchFamily="34" charset="0"/>
              </a:rPr>
              <a:t>Tot ziens bij </a:t>
            </a:r>
          </a:p>
          <a:p>
            <a:pPr fontAlgn="auto">
              <a:spcAft>
                <a:spcPts val="0"/>
              </a:spcAft>
            </a:pPr>
            <a:r>
              <a:rPr lang="nl-NL" sz="3600" b="1" dirty="0" smtClean="0">
                <a:solidFill>
                  <a:schemeClr val="bg1"/>
                </a:solidFill>
                <a:latin typeface="BankGothic Lt BT" pitchFamily="34" charset="0"/>
              </a:rPr>
              <a:t>De Graafstroom</a:t>
            </a:r>
          </a:p>
        </p:txBody>
      </p:sp>
    </p:spTree>
    <p:extLst>
      <p:ext uri="{BB962C8B-B14F-4D97-AF65-F5344CB8AC3E}">
        <p14:creationId xmlns:p14="http://schemas.microsoft.com/office/powerpoint/2010/main" xmlns="" val="15509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30" t="344" r="13934" b="-99"/>
          <a:stretch/>
        </p:blipFill>
        <p:spPr bwMode="auto">
          <a:xfrm>
            <a:off x="-17742" y="0"/>
            <a:ext cx="4508205" cy="686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4788024" y="624688"/>
            <a:ext cx="39699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solidFill>
                  <a:schemeClr val="tx2"/>
                </a:solidFill>
                <a:latin typeface="BankGothic Lt BT"/>
                <a:ea typeface="ＭＳ Ｐゴシック" pitchFamily="-111" charset="-128"/>
                <a:cs typeface="+mn-cs"/>
              </a:rPr>
              <a:t>AGENDA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10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Welkom</a:t>
            </a:r>
            <a:endParaRPr lang="nl-NL" sz="14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Terugblik Vlootschouw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nl-NL" sz="1600" i="1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Grietina</a:t>
            </a:r>
            <a:r>
              <a:rPr lang="nl-NL" sz="1600" i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 Jans &amp; Rolia Wiggelinkhuijsen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Pijlers Convenant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nl-NL" sz="1600" i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Rondje langs de bedrijven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De Graafstroom &amp; </a:t>
            </a: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D</a:t>
            </a: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uurzame Inzetbaarheid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nl-NL" sz="1600" i="1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Judith Kramer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Blauwzaam</a:t>
            </a: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 2.0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nl-NL" sz="1600" i="1" dirty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Rolia Wiggelinkhuijsen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Afsluiting &amp; Borrel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3600" dirty="0" smtClean="0">
              <a:solidFill>
                <a:schemeClr val="tx2"/>
              </a:solidFill>
              <a:latin typeface="BankGothic Lt BT"/>
              <a:ea typeface="ＭＳ Ｐゴシック" pitchFamily="-111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3600" dirty="0" smtClean="0">
              <a:solidFill>
                <a:schemeClr val="tx2"/>
              </a:solidFill>
              <a:latin typeface="BankGothic Lt BT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5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971600" y="54869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 smtClean="0">
                <a:solidFill>
                  <a:prstClr val="black"/>
                </a:solidFill>
              </a:rPr>
              <a:t>Budget 2018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571800" y="16288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BankGothic Lt BT"/>
                <a:ea typeface="ＭＳ Ｐゴシック" pitchFamily="-111" charset="-128"/>
                <a:cs typeface="+mn-cs"/>
              </a:rPr>
              <a:t>Bouwen aan een stevig fundament</a:t>
            </a:r>
            <a:endParaRPr lang="nl-NL" dirty="0">
              <a:solidFill>
                <a:prstClr val="black"/>
              </a:solidFill>
              <a:latin typeface="Swis721 Ex B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61" y="0"/>
            <a:ext cx="964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719429" y="472514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4400" b="1" dirty="0" smtClean="0">
                <a:solidFill>
                  <a:prstClr val="white"/>
                </a:solidFill>
                <a:latin typeface="BankGothic Lt BT"/>
                <a:ea typeface="ＭＳ Ｐゴシック" pitchFamily="-111" charset="-128"/>
                <a:cs typeface="+mn-cs"/>
              </a:rPr>
              <a:t>Terugblik Vlootschouw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800" i="1" dirty="0" err="1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Grietina</a:t>
            </a:r>
            <a:r>
              <a:rPr lang="nl-NL" sz="2800" i="1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 Jans &amp; Rolia </a:t>
            </a:r>
            <a:r>
              <a:rPr lang="nl-NL" sz="2800" i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Wiggelinkhuijsen</a:t>
            </a:r>
            <a:endParaRPr lang="nl-NL" sz="66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7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971600" y="548691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1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 smtClean="0">
                <a:solidFill>
                  <a:prstClr val="black"/>
                </a:solidFill>
              </a:rPr>
              <a:t>Budget 2018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571800" y="16288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800" dirty="0">
                <a:solidFill>
                  <a:prstClr val="black"/>
                </a:solidFill>
                <a:latin typeface="BankGothic Lt BT"/>
                <a:ea typeface="ＭＳ Ｐゴシック" pitchFamily="-111" charset="-128"/>
                <a:cs typeface="+mn-cs"/>
              </a:rPr>
              <a:t>Bouwen aan een stevig fundament</a:t>
            </a:r>
            <a:endParaRPr lang="nl-NL" dirty="0">
              <a:solidFill>
                <a:prstClr val="black"/>
              </a:solidFill>
              <a:latin typeface="Swis721 Ex BT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761" y="0"/>
            <a:ext cx="9648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251520" y="4725144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4400" b="1" dirty="0" smtClean="0">
                <a:solidFill>
                  <a:prstClr val="white"/>
                </a:solidFill>
                <a:latin typeface="BankGothic Lt BT"/>
                <a:ea typeface="ＭＳ Ｐゴシック" pitchFamily="-111" charset="-128"/>
                <a:cs typeface="+mn-cs"/>
              </a:rPr>
              <a:t>Pijlers People Convenant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800" i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Rondje langs de bedrijven</a:t>
            </a:r>
            <a:endParaRPr lang="nl-NL" sz="66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1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" r="40118" b="14714"/>
          <a:stretch/>
        </p:blipFill>
        <p:spPr>
          <a:xfrm>
            <a:off x="0" y="0"/>
            <a:ext cx="7056358" cy="6172060"/>
          </a:xfrm>
        </p:spPr>
      </p:pic>
    </p:spTree>
    <p:extLst>
      <p:ext uri="{BB962C8B-B14F-4D97-AF65-F5344CB8AC3E}">
        <p14:creationId xmlns:p14="http://schemas.microsoft.com/office/powerpoint/2010/main" xmlns="" val="132143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ochoh\AppData\Local\Microsoft\Windows\Temporary Internet Files\Content.IE5\BTFEV0RO\20140623-143940-2925398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2740" y="-63251"/>
            <a:ext cx="10282424" cy="70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251519" y="5318964"/>
            <a:ext cx="8568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4400" b="1" dirty="0" smtClean="0">
                <a:solidFill>
                  <a:prstClr val="white"/>
                </a:solidFill>
                <a:latin typeface="BankGothic Lt BT"/>
                <a:ea typeface="ＭＳ Ｐゴシック" pitchFamily="-111" charset="-128"/>
                <a:cs typeface="+mn-cs"/>
              </a:rPr>
              <a:t>De Graafstroom en…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800" i="1" dirty="0" smtClean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-111" charset="-128"/>
                <a:cs typeface="Arial" panose="020B0604020202020204" pitchFamily="34" charset="0"/>
              </a:rPr>
              <a:t>Duurzame Inzetbaarheid</a:t>
            </a:r>
            <a:endParaRPr lang="nl-NL" sz="6600" dirty="0" smtClean="0">
              <a:solidFill>
                <a:schemeClr val="bg1"/>
              </a:solidFill>
              <a:latin typeface="Calibri" panose="020F0502020204030204" pitchFamily="34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0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Secretariaat\Beeldbank\000 Beeldbank - NW - mei 2015 - Koch\Kaas\Kaas- Wiel - Wanddecoraties 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70" r="1"/>
          <a:stretch/>
        </p:blipFill>
        <p:spPr bwMode="auto">
          <a:xfrm>
            <a:off x="4795284" y="0"/>
            <a:ext cx="49202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4882757" y="5373216"/>
            <a:ext cx="4745268" cy="1224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  <a:t>De Graafstroom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 err="1" smtClean="0">
                <a:solidFill>
                  <a:schemeClr val="bg1"/>
                </a:solidFill>
                <a:latin typeface="BankGothic Lt BT" panose="020B0607020203060204" pitchFamily="34" charset="0"/>
              </a:rPr>
              <a:t>kaas</a:t>
            </a:r>
            <a:r>
              <a:rPr lang="en-US" sz="3200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  <a:t> uit het hart!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4" y="-353641"/>
            <a:ext cx="3938588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97325" y="532053"/>
            <a:ext cx="4320480" cy="616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solidFill>
                  <a:schemeClr val="tx2"/>
                </a:solidFill>
                <a:latin typeface="BankGothic Lt BT"/>
                <a:ea typeface="ＭＳ Ｐゴシック" pitchFamily="-111" charset="-128"/>
                <a:cs typeface="+mn-cs"/>
              </a:rPr>
              <a:t>Wie zijn wij?</a:t>
            </a:r>
            <a:endParaRPr lang="nl-NL" sz="1050" b="1" dirty="0" smtClean="0">
              <a:solidFill>
                <a:schemeClr val="tx2"/>
              </a:solidFill>
              <a:latin typeface="BankGothic Lt BT"/>
              <a:ea typeface="ＭＳ Ｐゴシック" pitchFamily="-111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1050" b="1" dirty="0" smtClean="0">
              <a:solidFill>
                <a:schemeClr val="tx2"/>
              </a:solidFill>
              <a:latin typeface="BankGothic Lt BT"/>
              <a:ea typeface="ＭＳ Ｐゴシック" pitchFamily="-111" charset="-128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nl-NL" sz="2000" b="1" dirty="0" smtClean="0">
                <a:solidFill>
                  <a:schemeClr val="tx2"/>
                </a:solidFill>
                <a:latin typeface="+mn-lt"/>
                <a:ea typeface="ＭＳ Ｐゴシック" pitchFamily="-111" charset="-128"/>
                <a:cs typeface="+mn-cs"/>
              </a:rPr>
              <a:t>2008 fusie aangekondigd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b="1" dirty="0" smtClean="0">
              <a:solidFill>
                <a:schemeClr val="tx2"/>
              </a:solidFill>
              <a:latin typeface="BankGothic Lt BT"/>
              <a:ea typeface="ＭＳ Ｐゴシック" pitchFamily="-111" charset="-128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b="1" dirty="0">
              <a:solidFill>
                <a:schemeClr val="tx2"/>
              </a:solidFill>
              <a:latin typeface="BankGothic Lt BT"/>
              <a:ea typeface="ＭＳ Ｐゴシック" pitchFamily="-111" charset="-128"/>
              <a:cs typeface="+mn-cs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b="1" dirty="0" smtClean="0">
              <a:solidFill>
                <a:prstClr val="black"/>
              </a:solidFill>
              <a:latin typeface="Swis721 Ex BT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b="1" dirty="0">
              <a:solidFill>
                <a:prstClr val="black"/>
              </a:solidFill>
              <a:latin typeface="Swis721 Ex BT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b="1" dirty="0" smtClean="0">
              <a:solidFill>
                <a:prstClr val="black"/>
              </a:solidFill>
              <a:latin typeface="Swis721 Ex BT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b="1" dirty="0" smtClean="0">
              <a:solidFill>
                <a:prstClr val="black"/>
              </a:solidFill>
              <a:latin typeface="Swis721 Ex BT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b="1" dirty="0">
              <a:solidFill>
                <a:prstClr val="black"/>
              </a:solidFill>
              <a:latin typeface="Swis721 Ex BT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b="1" dirty="0" smtClean="0">
              <a:solidFill>
                <a:prstClr val="black"/>
              </a:solidFill>
              <a:latin typeface="Swis721 Ex BT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nl-NL" sz="2000" b="1" dirty="0" smtClean="0">
                <a:solidFill>
                  <a:schemeClr val="tx2"/>
                </a:solidFill>
                <a:latin typeface="+mn-lt"/>
              </a:rPr>
              <a:t>December 2009</a:t>
            </a: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 smtClean="0">
                <a:solidFill>
                  <a:schemeClr val="tx2"/>
                </a:solidFill>
                <a:latin typeface="+mn-lt"/>
              </a:rPr>
              <a:t>Zuivelcoöperatie DeltaMilk B.A. koopt productielocatie De Graafstroom </a:t>
            </a:r>
            <a:endParaRPr lang="nl-NL" sz="2000" dirty="0">
              <a:solidFill>
                <a:schemeClr val="tx2"/>
              </a:solidFill>
              <a:latin typeface="+mn-lt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sz="2000" dirty="0" smtClean="0">
              <a:solidFill>
                <a:prstClr val="black"/>
              </a:solidFill>
              <a:latin typeface="+mn-lt"/>
              <a:hlinkClick r:id="rId4" action="ppaction://hlinkfile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sz="2000" dirty="0">
              <a:solidFill>
                <a:prstClr val="black"/>
              </a:solidFill>
              <a:latin typeface="+mn-lt"/>
              <a:hlinkClick r:id="rId4" action="ppaction://hlinkfile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sz="2000" dirty="0" smtClean="0">
              <a:solidFill>
                <a:prstClr val="black"/>
              </a:solidFill>
              <a:latin typeface="+mn-lt"/>
              <a:hlinkClick r:id="rId4" action="ppaction://hlinkfile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sz="2000" dirty="0" smtClean="0">
              <a:solidFill>
                <a:prstClr val="black"/>
              </a:solidFill>
              <a:latin typeface="+mn-lt"/>
              <a:hlinkClick r:id="rId4" action="ppaction://hlinkfile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endParaRPr lang="nl-NL" sz="2000" dirty="0" smtClean="0">
              <a:solidFill>
                <a:prstClr val="black"/>
              </a:solidFill>
              <a:latin typeface="+mn-lt"/>
              <a:hlinkClick r:id="rId4" action="ppaction://hlinkfile"/>
            </a:endParaRPr>
          </a:p>
          <a:p>
            <a:pPr defTabSz="914239" fontAlgn="auto">
              <a:spcBef>
                <a:spcPts val="0"/>
              </a:spcBef>
              <a:spcAft>
                <a:spcPts val="0"/>
              </a:spcAft>
            </a:pPr>
            <a:r>
              <a:rPr lang="nl-NL" sz="2000" dirty="0" smtClean="0">
                <a:solidFill>
                  <a:prstClr val="black"/>
                </a:solidFill>
                <a:latin typeface="+mn-lt"/>
                <a:hlinkClick r:id="rId4" action="ppaction://hlinkfile"/>
              </a:rPr>
              <a:t>WIJ van.mp4</a:t>
            </a:r>
            <a:endParaRPr lang="nl-NL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6622" y="4864367"/>
            <a:ext cx="923289" cy="101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ampina Logo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08" y="1748044"/>
            <a:ext cx="1348722" cy="6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friesland food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513" y="1748044"/>
            <a:ext cx="1922404" cy="4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855" y="2682152"/>
            <a:ext cx="1801419" cy="92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JL-OMLAAG 6"/>
          <p:cNvSpPr/>
          <p:nvPr/>
        </p:nvSpPr>
        <p:spPr>
          <a:xfrm>
            <a:off x="2231362" y="2421285"/>
            <a:ext cx="252406" cy="398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901" y="4917884"/>
            <a:ext cx="1672794" cy="9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51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788024" y="624688"/>
            <a:ext cx="396996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nl-NL" sz="4000" b="1" dirty="0" smtClean="0">
                <a:solidFill>
                  <a:schemeClr val="tx2"/>
                </a:solidFill>
                <a:latin typeface="BankGothic Lt BT"/>
                <a:ea typeface="ＭＳ Ｐゴシック" pitchFamily="-111" charset="-128"/>
                <a:cs typeface="+mn-cs"/>
              </a:rPr>
              <a:t>Kengetallen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sz="1000" dirty="0" smtClean="0">
              <a:solidFill>
                <a:schemeClr val="tx2"/>
              </a:solidFill>
              <a:latin typeface="Calibri" panose="020F050202020403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Ontstaan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fabriek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1908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Ca</a:t>
            </a:r>
            <a:r>
              <a:rPr lang="nl-NL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. 420 miljoen kg </a:t>
            </a:r>
            <a:r>
              <a:rPr lang="nl-NL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melk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Doel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added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Productie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capaciteit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46.000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ton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natuur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kaas</a:t>
            </a:r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20.000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ton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wei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5.000 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ton r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Opslagcapaciteit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 2.200 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Personeel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80 FTE vast &amp; 20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fte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flex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CAO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Zuivel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, CAO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Zuivel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HP &amp; CAO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Partikulier</a:t>
            </a: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Kaaspakhuisbedrijf</a:t>
            </a:r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Certificering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o.a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.: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Erkend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leerbedrijf</a:t>
            </a:r>
            <a:endParaRPr lang="en-US" sz="1600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FSSC 22000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IFS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GMP+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Halal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sz="1600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Weidegang</a:t>
            </a:r>
            <a:endParaRPr lang="en-US" sz="1600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9" name="Picture 2" descr="O:\Secretariaat\Beeldbank\000 Beeldbank - NW - mei 2015 - Koch\CD2\Kaas\2013 - Kaas - Pakhuis - panorama -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339"/>
          <a:stretch/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92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Secretariaat\Beeldbank\000 Beeldbank - NW - mei 2015 - Koch\Kaas\Kaas- Wiel - Wanddecoraties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0" y="1772816"/>
            <a:ext cx="8964487" cy="3671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err="1" smtClean="0">
                <a:solidFill>
                  <a:schemeClr val="tx2"/>
                </a:solidFill>
                <a:latin typeface="BankGothic Lt BT" panose="020B0607020203060204" pitchFamily="34" charset="0"/>
              </a:rPr>
              <a:t>Missie</a:t>
            </a:r>
            <a:endParaRPr lang="en-US" b="1" dirty="0" smtClean="0">
              <a:solidFill>
                <a:schemeClr val="tx2"/>
              </a:solidFill>
              <a:latin typeface="BankGothic Lt BT" panose="020B060702020306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  <a:t>Een pracht bedrijf bouwen </a:t>
            </a:r>
            <a:br>
              <a:rPr lang="en-US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  <a:t>met </a:t>
            </a:r>
            <a:br>
              <a:rPr lang="en-US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ankGothic Lt BT" panose="020B0607020203060204" pitchFamily="34" charset="0"/>
              </a:rPr>
              <a:t>kaas uit het hart!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374" y="-353641"/>
            <a:ext cx="3938588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55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1">
      <a:majorFont>
        <a:latin typeface="BankGothic Lt BT"/>
        <a:ea typeface=""/>
        <a:cs typeface=""/>
      </a:majorFont>
      <a:minorFont>
        <a:latin typeface="Swis721 Ex B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>
          <a:gsLst>
            <a:gs pos="0">
              <a:schemeClr val="accent1"/>
            </a:gs>
            <a:gs pos="100000">
              <a:srgbClr val="4D4D4D"/>
            </a:gs>
          </a:gsLst>
          <a:lin ang="0" scaled="1"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a:spPr>
      <a:bodyPr/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5508</TotalTime>
  <Words>299</Words>
  <Application>Microsoft Office PowerPoint</Application>
  <PresentationFormat>Diavoorstelling (4:3)</PresentationFormat>
  <Paragraphs>125</Paragraphs>
  <Slides>17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19" baseType="lpstr">
      <vt:lpstr>1_Kantoorthema</vt:lpstr>
      <vt:lpstr>2_Kantoorthema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Markt</dc:title>
  <dc:creator>DZF</dc:creator>
  <cp:lastModifiedBy>Gebruiker</cp:lastModifiedBy>
  <cp:revision>329</cp:revision>
  <cp:lastPrinted>2018-05-16T10:03:16Z</cp:lastPrinted>
  <dcterms:created xsi:type="dcterms:W3CDTF">2010-11-27T18:31:33Z</dcterms:created>
  <dcterms:modified xsi:type="dcterms:W3CDTF">2018-06-04T05:36:21Z</dcterms:modified>
</cp:coreProperties>
</file>